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7" r:id="rId4"/>
    <p:sldId id="259" r:id="rId5"/>
    <p:sldId id="263" r:id="rId6"/>
    <p:sldId id="268" r:id="rId7"/>
    <p:sldId id="262" r:id="rId8"/>
    <p:sldId id="271" r:id="rId9"/>
    <p:sldId id="257" r:id="rId10"/>
    <p:sldId id="261" r:id="rId11"/>
    <p:sldId id="258" r:id="rId12"/>
    <p:sldId id="269" r:id="rId13"/>
    <p:sldId id="270" r:id="rId14"/>
    <p:sldId id="264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5701"/>
  </p:normalViewPr>
  <p:slideViewPr>
    <p:cSldViewPr snapToGrid="0">
      <p:cViewPr varScale="1">
        <p:scale>
          <a:sx n="100" d="100"/>
          <a:sy n="100" d="100"/>
        </p:scale>
        <p:origin x="16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CA0D5-5C90-47A0-BB4C-5C9CB13F731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7BE6C5-E4DA-4058-B325-16E3A4867E12}">
      <dgm:prSet phldrT="[Text]"/>
      <dgm:spPr/>
      <dgm:t>
        <a:bodyPr/>
        <a:lstStyle/>
        <a:p>
          <a:r>
            <a:rPr lang="en-US" dirty="0" smtClean="0"/>
            <a:t>Classical Ciphers</a:t>
          </a:r>
          <a:endParaRPr lang="en-US" dirty="0"/>
        </a:p>
      </dgm:t>
    </dgm:pt>
    <dgm:pt modelId="{5DB8119E-82F4-4A33-BB49-9888AEE98665}" type="parTrans" cxnId="{ACEDBE5E-A6D7-4C17-AB6B-2606B4842D05}">
      <dgm:prSet/>
      <dgm:spPr/>
      <dgm:t>
        <a:bodyPr/>
        <a:lstStyle/>
        <a:p>
          <a:endParaRPr lang="en-US"/>
        </a:p>
      </dgm:t>
    </dgm:pt>
    <dgm:pt modelId="{CD9D6306-C6E7-481D-BDED-24FFDF666048}" type="sibTrans" cxnId="{ACEDBE5E-A6D7-4C17-AB6B-2606B4842D05}">
      <dgm:prSet/>
      <dgm:spPr/>
      <dgm:t>
        <a:bodyPr/>
        <a:lstStyle/>
        <a:p>
          <a:endParaRPr lang="en-US"/>
        </a:p>
      </dgm:t>
    </dgm:pt>
    <dgm:pt modelId="{5FAFFB3C-4257-4F26-B80A-5D843417D111}">
      <dgm:prSet phldrT="[Text]"/>
      <dgm:spPr/>
      <dgm:t>
        <a:bodyPr/>
        <a:lstStyle/>
        <a:p>
          <a:r>
            <a:rPr lang="en-US" dirty="0" smtClean="0"/>
            <a:t>Monoalphabetic- the shifting of letters to rearrange an alphabet for a message</a:t>
          </a:r>
          <a:endParaRPr lang="en-US" dirty="0"/>
        </a:p>
      </dgm:t>
    </dgm:pt>
    <dgm:pt modelId="{DF7E5C6F-B240-47EC-97DE-896783633331}" type="parTrans" cxnId="{350F4F75-9F95-4FE0-9905-3CE5E57BAF14}">
      <dgm:prSet/>
      <dgm:spPr/>
      <dgm:t>
        <a:bodyPr/>
        <a:lstStyle/>
        <a:p>
          <a:endParaRPr lang="en-US"/>
        </a:p>
      </dgm:t>
    </dgm:pt>
    <dgm:pt modelId="{643A79E5-0601-4DD1-85CE-AB1700033102}" type="sibTrans" cxnId="{350F4F75-9F95-4FE0-9905-3CE5E57BAF14}">
      <dgm:prSet/>
      <dgm:spPr/>
      <dgm:t>
        <a:bodyPr/>
        <a:lstStyle/>
        <a:p>
          <a:endParaRPr lang="en-US"/>
        </a:p>
      </dgm:t>
    </dgm:pt>
    <dgm:pt modelId="{A57DC514-B39B-40C6-931C-1ABA3A586CA3}">
      <dgm:prSet phldrT="[Text]"/>
      <dgm:spPr/>
      <dgm:t>
        <a:bodyPr/>
        <a:lstStyle/>
        <a:p>
          <a:r>
            <a:rPr lang="en-US" dirty="0" smtClean="0"/>
            <a:t>Polyalphabetic- the same as monoalphabetic but the cipher would change mid-cipher</a:t>
          </a:r>
          <a:endParaRPr lang="en-US" dirty="0"/>
        </a:p>
      </dgm:t>
    </dgm:pt>
    <dgm:pt modelId="{07257434-E6C1-42C6-9B78-0F0074A56D22}" type="parTrans" cxnId="{0388A68B-2ADD-4058-86E1-FC8F3AC3B990}">
      <dgm:prSet/>
      <dgm:spPr/>
      <dgm:t>
        <a:bodyPr/>
        <a:lstStyle/>
        <a:p>
          <a:endParaRPr lang="en-US"/>
        </a:p>
      </dgm:t>
    </dgm:pt>
    <dgm:pt modelId="{A5059000-27E9-43FA-AF06-E533EB1B1AF1}" type="sibTrans" cxnId="{0388A68B-2ADD-4058-86E1-FC8F3AC3B990}">
      <dgm:prSet/>
      <dgm:spPr/>
      <dgm:t>
        <a:bodyPr/>
        <a:lstStyle/>
        <a:p>
          <a:endParaRPr lang="en-US"/>
        </a:p>
      </dgm:t>
    </dgm:pt>
    <dgm:pt modelId="{E4651CAD-8E40-42A3-99FC-60EE453BBA1B}">
      <dgm:prSet phldrT="[Text]"/>
      <dgm:spPr/>
      <dgm:t>
        <a:bodyPr/>
        <a:lstStyle/>
        <a:p>
          <a:r>
            <a:rPr lang="en-US" dirty="0" smtClean="0"/>
            <a:t>Transposition- shifting the existing plaintext around to create a permutation of the current plaintext.</a:t>
          </a:r>
          <a:endParaRPr lang="en-US" dirty="0"/>
        </a:p>
      </dgm:t>
    </dgm:pt>
    <dgm:pt modelId="{15168E52-E501-416A-A588-0D6633F61068}" type="parTrans" cxnId="{0D70D4B4-87FC-4B91-BFE4-F6B4B2D42D33}">
      <dgm:prSet/>
      <dgm:spPr/>
      <dgm:t>
        <a:bodyPr/>
        <a:lstStyle/>
        <a:p>
          <a:endParaRPr lang="en-US"/>
        </a:p>
      </dgm:t>
    </dgm:pt>
    <dgm:pt modelId="{4C66775C-0406-4664-ACE4-51B61FC4D16B}" type="sibTrans" cxnId="{0D70D4B4-87FC-4B91-BFE4-F6B4B2D42D33}">
      <dgm:prSet/>
      <dgm:spPr/>
      <dgm:t>
        <a:bodyPr/>
        <a:lstStyle/>
        <a:p>
          <a:endParaRPr lang="en-US"/>
        </a:p>
      </dgm:t>
    </dgm:pt>
    <dgm:pt modelId="{E6D468EE-F4A9-4CF4-9DCC-02446A67ED68}" type="pres">
      <dgm:prSet presAssocID="{293CA0D5-5C90-47A0-BB4C-5C9CB13F731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0C4EA42-75F7-4B9B-8DCE-6E2E809F3B7E}" type="pres">
      <dgm:prSet presAssocID="{627BE6C5-E4DA-4058-B325-16E3A4867E12}" presName="thickLine" presStyleLbl="alignNode1" presStyleIdx="0" presStyleCnt="1"/>
      <dgm:spPr/>
    </dgm:pt>
    <dgm:pt modelId="{9E4DBCEA-2B40-41E3-A6D3-55D5B5222CE1}" type="pres">
      <dgm:prSet presAssocID="{627BE6C5-E4DA-4058-B325-16E3A4867E12}" presName="horz1" presStyleCnt="0"/>
      <dgm:spPr/>
    </dgm:pt>
    <dgm:pt modelId="{B1EF4FBD-A2BC-41D1-B509-ED369DB7A372}" type="pres">
      <dgm:prSet presAssocID="{627BE6C5-E4DA-4058-B325-16E3A4867E12}" presName="tx1" presStyleLbl="revTx" presStyleIdx="0" presStyleCnt="4"/>
      <dgm:spPr/>
      <dgm:t>
        <a:bodyPr/>
        <a:lstStyle/>
        <a:p>
          <a:endParaRPr lang="en-US"/>
        </a:p>
      </dgm:t>
    </dgm:pt>
    <dgm:pt modelId="{F1ABED4E-88D8-48B4-9F6C-CAADBEA79AFE}" type="pres">
      <dgm:prSet presAssocID="{627BE6C5-E4DA-4058-B325-16E3A4867E12}" presName="vert1" presStyleCnt="0"/>
      <dgm:spPr/>
    </dgm:pt>
    <dgm:pt modelId="{F07FB8EB-DA44-470E-B3F0-1DE50D5D615E}" type="pres">
      <dgm:prSet presAssocID="{5FAFFB3C-4257-4F26-B80A-5D843417D111}" presName="vertSpace2a" presStyleCnt="0"/>
      <dgm:spPr/>
    </dgm:pt>
    <dgm:pt modelId="{7714EF72-F427-472D-AB16-8E79035F2C55}" type="pres">
      <dgm:prSet presAssocID="{5FAFFB3C-4257-4F26-B80A-5D843417D111}" presName="horz2" presStyleCnt="0"/>
      <dgm:spPr/>
    </dgm:pt>
    <dgm:pt modelId="{D4379877-44A7-4015-9000-6D937F3909EF}" type="pres">
      <dgm:prSet presAssocID="{5FAFFB3C-4257-4F26-B80A-5D843417D111}" presName="horzSpace2" presStyleCnt="0"/>
      <dgm:spPr/>
    </dgm:pt>
    <dgm:pt modelId="{2F88A2B8-2B0A-4122-8EE3-C1260A8A10B3}" type="pres">
      <dgm:prSet presAssocID="{5FAFFB3C-4257-4F26-B80A-5D843417D111}" presName="tx2" presStyleLbl="revTx" presStyleIdx="1" presStyleCnt="4"/>
      <dgm:spPr/>
      <dgm:t>
        <a:bodyPr/>
        <a:lstStyle/>
        <a:p>
          <a:endParaRPr lang="en-US"/>
        </a:p>
      </dgm:t>
    </dgm:pt>
    <dgm:pt modelId="{E383C90C-3DAC-4A4F-B58E-5E13F0675255}" type="pres">
      <dgm:prSet presAssocID="{5FAFFB3C-4257-4F26-B80A-5D843417D111}" presName="vert2" presStyleCnt="0"/>
      <dgm:spPr/>
    </dgm:pt>
    <dgm:pt modelId="{BEA70F0B-28C1-4DED-BD44-5D6E5DB3630C}" type="pres">
      <dgm:prSet presAssocID="{5FAFFB3C-4257-4F26-B80A-5D843417D111}" presName="thinLine2b" presStyleLbl="callout" presStyleIdx="0" presStyleCnt="3"/>
      <dgm:spPr/>
    </dgm:pt>
    <dgm:pt modelId="{7819061B-2E21-4E88-A09C-543ADBB242D4}" type="pres">
      <dgm:prSet presAssocID="{5FAFFB3C-4257-4F26-B80A-5D843417D111}" presName="vertSpace2b" presStyleCnt="0"/>
      <dgm:spPr/>
    </dgm:pt>
    <dgm:pt modelId="{9DB8BD0F-1A2B-497E-BFDB-59D6124F97BE}" type="pres">
      <dgm:prSet presAssocID="{A57DC514-B39B-40C6-931C-1ABA3A586CA3}" presName="horz2" presStyleCnt="0"/>
      <dgm:spPr/>
    </dgm:pt>
    <dgm:pt modelId="{1019E9C2-B189-48B6-B27B-C65B11F6207D}" type="pres">
      <dgm:prSet presAssocID="{A57DC514-B39B-40C6-931C-1ABA3A586CA3}" presName="horzSpace2" presStyleCnt="0"/>
      <dgm:spPr/>
    </dgm:pt>
    <dgm:pt modelId="{CAF4886C-C1F0-4DF1-B6E9-557F68409C81}" type="pres">
      <dgm:prSet presAssocID="{A57DC514-B39B-40C6-931C-1ABA3A586CA3}" presName="tx2" presStyleLbl="revTx" presStyleIdx="2" presStyleCnt="4"/>
      <dgm:spPr/>
      <dgm:t>
        <a:bodyPr/>
        <a:lstStyle/>
        <a:p>
          <a:endParaRPr lang="en-US"/>
        </a:p>
      </dgm:t>
    </dgm:pt>
    <dgm:pt modelId="{1F6E8CE7-0A33-4419-94DC-BFC8D4819684}" type="pres">
      <dgm:prSet presAssocID="{A57DC514-B39B-40C6-931C-1ABA3A586CA3}" presName="vert2" presStyleCnt="0"/>
      <dgm:spPr/>
    </dgm:pt>
    <dgm:pt modelId="{893FB742-C4CA-4650-AA30-152C8E0ECF28}" type="pres">
      <dgm:prSet presAssocID="{A57DC514-B39B-40C6-931C-1ABA3A586CA3}" presName="thinLine2b" presStyleLbl="callout" presStyleIdx="1" presStyleCnt="3"/>
      <dgm:spPr/>
    </dgm:pt>
    <dgm:pt modelId="{4C800B4A-A241-46CC-9D8D-3C694B5D5A5E}" type="pres">
      <dgm:prSet presAssocID="{A57DC514-B39B-40C6-931C-1ABA3A586CA3}" presName="vertSpace2b" presStyleCnt="0"/>
      <dgm:spPr/>
    </dgm:pt>
    <dgm:pt modelId="{0E52AA24-8234-4094-B0EB-5669030CEB85}" type="pres">
      <dgm:prSet presAssocID="{E4651CAD-8E40-42A3-99FC-60EE453BBA1B}" presName="horz2" presStyleCnt="0"/>
      <dgm:spPr/>
    </dgm:pt>
    <dgm:pt modelId="{913AB926-74C2-4178-B70C-D8B8410A13BD}" type="pres">
      <dgm:prSet presAssocID="{E4651CAD-8E40-42A3-99FC-60EE453BBA1B}" presName="horzSpace2" presStyleCnt="0"/>
      <dgm:spPr/>
    </dgm:pt>
    <dgm:pt modelId="{A022AC5C-5941-4C70-B4D2-0747820237E1}" type="pres">
      <dgm:prSet presAssocID="{E4651CAD-8E40-42A3-99FC-60EE453BBA1B}" presName="tx2" presStyleLbl="revTx" presStyleIdx="3" presStyleCnt="4"/>
      <dgm:spPr/>
      <dgm:t>
        <a:bodyPr/>
        <a:lstStyle/>
        <a:p>
          <a:endParaRPr lang="en-US"/>
        </a:p>
      </dgm:t>
    </dgm:pt>
    <dgm:pt modelId="{05BB2B2C-CF21-4066-B789-9949706FD208}" type="pres">
      <dgm:prSet presAssocID="{E4651CAD-8E40-42A3-99FC-60EE453BBA1B}" presName="vert2" presStyleCnt="0"/>
      <dgm:spPr/>
    </dgm:pt>
    <dgm:pt modelId="{5689E04B-C3A4-4454-A908-120E71C79E19}" type="pres">
      <dgm:prSet presAssocID="{E4651CAD-8E40-42A3-99FC-60EE453BBA1B}" presName="thinLine2b" presStyleLbl="callout" presStyleIdx="2" presStyleCnt="3"/>
      <dgm:spPr/>
    </dgm:pt>
    <dgm:pt modelId="{75C90929-3DE0-4CBC-9660-5950B7A7D510}" type="pres">
      <dgm:prSet presAssocID="{E4651CAD-8E40-42A3-99FC-60EE453BBA1B}" presName="vertSpace2b" presStyleCnt="0"/>
      <dgm:spPr/>
    </dgm:pt>
  </dgm:ptLst>
  <dgm:cxnLst>
    <dgm:cxn modelId="{0388A68B-2ADD-4058-86E1-FC8F3AC3B990}" srcId="{627BE6C5-E4DA-4058-B325-16E3A4867E12}" destId="{A57DC514-B39B-40C6-931C-1ABA3A586CA3}" srcOrd="1" destOrd="0" parTransId="{07257434-E6C1-42C6-9B78-0F0074A56D22}" sibTransId="{A5059000-27E9-43FA-AF06-E533EB1B1AF1}"/>
    <dgm:cxn modelId="{2517B341-8DEB-4A0E-BD8F-CD22C8ABE91A}" type="presOf" srcId="{5FAFFB3C-4257-4F26-B80A-5D843417D111}" destId="{2F88A2B8-2B0A-4122-8EE3-C1260A8A10B3}" srcOrd="0" destOrd="0" presId="urn:microsoft.com/office/officeart/2008/layout/LinedList"/>
    <dgm:cxn modelId="{A65A7CD1-5FE5-4C58-B77E-EB491EE39EE4}" type="presOf" srcId="{E4651CAD-8E40-42A3-99FC-60EE453BBA1B}" destId="{A022AC5C-5941-4C70-B4D2-0747820237E1}" srcOrd="0" destOrd="0" presId="urn:microsoft.com/office/officeart/2008/layout/LinedList"/>
    <dgm:cxn modelId="{298074B0-AEF1-4290-ACC5-FF0FC6D8A6DB}" type="presOf" srcId="{A57DC514-B39B-40C6-931C-1ABA3A586CA3}" destId="{CAF4886C-C1F0-4DF1-B6E9-557F68409C81}" srcOrd="0" destOrd="0" presId="urn:microsoft.com/office/officeart/2008/layout/LinedList"/>
    <dgm:cxn modelId="{004F5E1E-761B-48E7-B6CA-9CC36978E52D}" type="presOf" srcId="{293CA0D5-5C90-47A0-BB4C-5C9CB13F731E}" destId="{E6D468EE-F4A9-4CF4-9DCC-02446A67ED68}" srcOrd="0" destOrd="0" presId="urn:microsoft.com/office/officeart/2008/layout/LinedList"/>
    <dgm:cxn modelId="{350F4F75-9F95-4FE0-9905-3CE5E57BAF14}" srcId="{627BE6C5-E4DA-4058-B325-16E3A4867E12}" destId="{5FAFFB3C-4257-4F26-B80A-5D843417D111}" srcOrd="0" destOrd="0" parTransId="{DF7E5C6F-B240-47EC-97DE-896783633331}" sibTransId="{643A79E5-0601-4DD1-85CE-AB1700033102}"/>
    <dgm:cxn modelId="{0D70D4B4-87FC-4B91-BFE4-F6B4B2D42D33}" srcId="{627BE6C5-E4DA-4058-B325-16E3A4867E12}" destId="{E4651CAD-8E40-42A3-99FC-60EE453BBA1B}" srcOrd="2" destOrd="0" parTransId="{15168E52-E501-416A-A588-0D6633F61068}" sibTransId="{4C66775C-0406-4664-ACE4-51B61FC4D16B}"/>
    <dgm:cxn modelId="{ACEDBE5E-A6D7-4C17-AB6B-2606B4842D05}" srcId="{293CA0D5-5C90-47A0-BB4C-5C9CB13F731E}" destId="{627BE6C5-E4DA-4058-B325-16E3A4867E12}" srcOrd="0" destOrd="0" parTransId="{5DB8119E-82F4-4A33-BB49-9888AEE98665}" sibTransId="{CD9D6306-C6E7-481D-BDED-24FFDF666048}"/>
    <dgm:cxn modelId="{95A9D721-F207-4AD7-AC74-8B30DDF953B9}" type="presOf" srcId="{627BE6C5-E4DA-4058-B325-16E3A4867E12}" destId="{B1EF4FBD-A2BC-41D1-B509-ED369DB7A372}" srcOrd="0" destOrd="0" presId="urn:microsoft.com/office/officeart/2008/layout/LinedList"/>
    <dgm:cxn modelId="{3B99662C-E1F5-4DCD-BDCC-CBA6236553DD}" type="presParOf" srcId="{E6D468EE-F4A9-4CF4-9DCC-02446A67ED68}" destId="{10C4EA42-75F7-4B9B-8DCE-6E2E809F3B7E}" srcOrd="0" destOrd="0" presId="urn:microsoft.com/office/officeart/2008/layout/LinedList"/>
    <dgm:cxn modelId="{53AC09C1-1384-4909-A38D-AFA886BCAFC6}" type="presParOf" srcId="{E6D468EE-F4A9-4CF4-9DCC-02446A67ED68}" destId="{9E4DBCEA-2B40-41E3-A6D3-55D5B5222CE1}" srcOrd="1" destOrd="0" presId="urn:microsoft.com/office/officeart/2008/layout/LinedList"/>
    <dgm:cxn modelId="{72149373-C213-4B38-B55B-4F00BB4A7FE9}" type="presParOf" srcId="{9E4DBCEA-2B40-41E3-A6D3-55D5B5222CE1}" destId="{B1EF4FBD-A2BC-41D1-B509-ED369DB7A372}" srcOrd="0" destOrd="0" presId="urn:microsoft.com/office/officeart/2008/layout/LinedList"/>
    <dgm:cxn modelId="{53F4BB26-8EED-477D-8F0D-5CAC2DD36FE3}" type="presParOf" srcId="{9E4DBCEA-2B40-41E3-A6D3-55D5B5222CE1}" destId="{F1ABED4E-88D8-48B4-9F6C-CAADBEA79AFE}" srcOrd="1" destOrd="0" presId="urn:microsoft.com/office/officeart/2008/layout/LinedList"/>
    <dgm:cxn modelId="{F54EC7BB-DA3C-4D5C-BD0E-20EDCA858518}" type="presParOf" srcId="{F1ABED4E-88D8-48B4-9F6C-CAADBEA79AFE}" destId="{F07FB8EB-DA44-470E-B3F0-1DE50D5D615E}" srcOrd="0" destOrd="0" presId="urn:microsoft.com/office/officeart/2008/layout/LinedList"/>
    <dgm:cxn modelId="{9E48DFC6-9E48-4246-B6AB-E920CA8E38F1}" type="presParOf" srcId="{F1ABED4E-88D8-48B4-9F6C-CAADBEA79AFE}" destId="{7714EF72-F427-472D-AB16-8E79035F2C55}" srcOrd="1" destOrd="0" presId="urn:microsoft.com/office/officeart/2008/layout/LinedList"/>
    <dgm:cxn modelId="{66A8C2DE-EF4B-4780-A0AD-2FC37574CDF4}" type="presParOf" srcId="{7714EF72-F427-472D-AB16-8E79035F2C55}" destId="{D4379877-44A7-4015-9000-6D937F3909EF}" srcOrd="0" destOrd="0" presId="urn:microsoft.com/office/officeart/2008/layout/LinedList"/>
    <dgm:cxn modelId="{7E55B3F1-9F78-4BC5-ABC6-04B512D049A9}" type="presParOf" srcId="{7714EF72-F427-472D-AB16-8E79035F2C55}" destId="{2F88A2B8-2B0A-4122-8EE3-C1260A8A10B3}" srcOrd="1" destOrd="0" presId="urn:microsoft.com/office/officeart/2008/layout/LinedList"/>
    <dgm:cxn modelId="{A116E757-9F2C-4494-91B6-FB7F375CA2CD}" type="presParOf" srcId="{7714EF72-F427-472D-AB16-8E79035F2C55}" destId="{E383C90C-3DAC-4A4F-B58E-5E13F0675255}" srcOrd="2" destOrd="0" presId="urn:microsoft.com/office/officeart/2008/layout/LinedList"/>
    <dgm:cxn modelId="{2CC11E62-DE94-4F37-8056-EBD915227426}" type="presParOf" srcId="{F1ABED4E-88D8-48B4-9F6C-CAADBEA79AFE}" destId="{BEA70F0B-28C1-4DED-BD44-5D6E5DB3630C}" srcOrd="2" destOrd="0" presId="urn:microsoft.com/office/officeart/2008/layout/LinedList"/>
    <dgm:cxn modelId="{B299EC74-77B9-417B-8FD7-C4D49FE52079}" type="presParOf" srcId="{F1ABED4E-88D8-48B4-9F6C-CAADBEA79AFE}" destId="{7819061B-2E21-4E88-A09C-543ADBB242D4}" srcOrd="3" destOrd="0" presId="urn:microsoft.com/office/officeart/2008/layout/LinedList"/>
    <dgm:cxn modelId="{61A54B39-5089-44FF-A763-DF797259E969}" type="presParOf" srcId="{F1ABED4E-88D8-48B4-9F6C-CAADBEA79AFE}" destId="{9DB8BD0F-1A2B-497E-BFDB-59D6124F97BE}" srcOrd="4" destOrd="0" presId="urn:microsoft.com/office/officeart/2008/layout/LinedList"/>
    <dgm:cxn modelId="{726C3462-F5B6-49C5-9C83-5B145553DFA1}" type="presParOf" srcId="{9DB8BD0F-1A2B-497E-BFDB-59D6124F97BE}" destId="{1019E9C2-B189-48B6-B27B-C65B11F6207D}" srcOrd="0" destOrd="0" presId="urn:microsoft.com/office/officeart/2008/layout/LinedList"/>
    <dgm:cxn modelId="{9373ECD5-59B5-42A3-814D-5273B334D598}" type="presParOf" srcId="{9DB8BD0F-1A2B-497E-BFDB-59D6124F97BE}" destId="{CAF4886C-C1F0-4DF1-B6E9-557F68409C81}" srcOrd="1" destOrd="0" presId="urn:microsoft.com/office/officeart/2008/layout/LinedList"/>
    <dgm:cxn modelId="{B0AB6EF8-A1F7-475E-9DCF-E4CC464B919D}" type="presParOf" srcId="{9DB8BD0F-1A2B-497E-BFDB-59D6124F97BE}" destId="{1F6E8CE7-0A33-4419-94DC-BFC8D4819684}" srcOrd="2" destOrd="0" presId="urn:microsoft.com/office/officeart/2008/layout/LinedList"/>
    <dgm:cxn modelId="{34ED8763-F375-4A46-BBB5-F5D0EAFACBF0}" type="presParOf" srcId="{F1ABED4E-88D8-48B4-9F6C-CAADBEA79AFE}" destId="{893FB742-C4CA-4650-AA30-152C8E0ECF28}" srcOrd="5" destOrd="0" presId="urn:microsoft.com/office/officeart/2008/layout/LinedList"/>
    <dgm:cxn modelId="{DD1262C7-A595-46F4-B3B9-13DA85C40899}" type="presParOf" srcId="{F1ABED4E-88D8-48B4-9F6C-CAADBEA79AFE}" destId="{4C800B4A-A241-46CC-9D8D-3C694B5D5A5E}" srcOrd="6" destOrd="0" presId="urn:microsoft.com/office/officeart/2008/layout/LinedList"/>
    <dgm:cxn modelId="{FFFE4350-7E60-4B45-A68F-E02500C89B01}" type="presParOf" srcId="{F1ABED4E-88D8-48B4-9F6C-CAADBEA79AFE}" destId="{0E52AA24-8234-4094-B0EB-5669030CEB85}" srcOrd="7" destOrd="0" presId="urn:microsoft.com/office/officeart/2008/layout/LinedList"/>
    <dgm:cxn modelId="{8F5ADEDF-96AA-445C-81C2-A683729C62D8}" type="presParOf" srcId="{0E52AA24-8234-4094-B0EB-5669030CEB85}" destId="{913AB926-74C2-4178-B70C-D8B8410A13BD}" srcOrd="0" destOrd="0" presId="urn:microsoft.com/office/officeart/2008/layout/LinedList"/>
    <dgm:cxn modelId="{9E6D358B-0E6D-4464-9667-B247823DD762}" type="presParOf" srcId="{0E52AA24-8234-4094-B0EB-5669030CEB85}" destId="{A022AC5C-5941-4C70-B4D2-0747820237E1}" srcOrd="1" destOrd="0" presId="urn:microsoft.com/office/officeart/2008/layout/LinedList"/>
    <dgm:cxn modelId="{00392D4D-9F50-4F96-ADBE-1DAC064607EA}" type="presParOf" srcId="{0E52AA24-8234-4094-B0EB-5669030CEB85}" destId="{05BB2B2C-CF21-4066-B789-9949706FD208}" srcOrd="2" destOrd="0" presId="urn:microsoft.com/office/officeart/2008/layout/LinedList"/>
    <dgm:cxn modelId="{68611E22-3A5D-49F6-8184-AB6CE278F7CE}" type="presParOf" srcId="{F1ABED4E-88D8-48B4-9F6C-CAADBEA79AFE}" destId="{5689E04B-C3A4-4454-A908-120E71C79E19}" srcOrd="8" destOrd="0" presId="urn:microsoft.com/office/officeart/2008/layout/LinedList"/>
    <dgm:cxn modelId="{52BB03A1-7FD9-4AD1-AB38-796160C3A0CE}" type="presParOf" srcId="{F1ABED4E-88D8-48B4-9F6C-CAADBEA79AFE}" destId="{75C90929-3DE0-4CBC-9660-5950B7A7D510}" srcOrd="9" destOrd="0" presId="urn:microsoft.com/office/officeart/2008/layout/LinedList"/>
  </dgm:cxnLst>
  <dgm:bg>
    <a:solidFill>
      <a:schemeClr val="bg2">
        <a:lumMod val="75000"/>
      </a:schemeClr>
    </a:solidFill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4EA42-75F7-4B9B-8DCE-6E2E809F3B7E}">
      <dsp:nvSpPr>
        <dsp:cNvPr id="0" name=""/>
        <dsp:cNvSpPr/>
      </dsp:nvSpPr>
      <dsp:spPr>
        <a:xfrm>
          <a:off x="0" y="0"/>
          <a:ext cx="65991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FBD-A2BC-41D1-B509-ED369DB7A372}">
      <dsp:nvSpPr>
        <dsp:cNvPr id="0" name=""/>
        <dsp:cNvSpPr/>
      </dsp:nvSpPr>
      <dsp:spPr>
        <a:xfrm>
          <a:off x="0" y="0"/>
          <a:ext cx="1319823" cy="3430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Classical Ciphers</a:t>
          </a:r>
          <a:endParaRPr lang="en-US" sz="2500" kern="1200" dirty="0"/>
        </a:p>
      </dsp:txBody>
      <dsp:txXfrm>
        <a:off x="0" y="0"/>
        <a:ext cx="1319823" cy="3430626"/>
      </dsp:txXfrm>
    </dsp:sp>
    <dsp:sp modelId="{2F88A2B8-2B0A-4122-8EE3-C1260A8A10B3}">
      <dsp:nvSpPr>
        <dsp:cNvPr id="0" name=""/>
        <dsp:cNvSpPr/>
      </dsp:nvSpPr>
      <dsp:spPr>
        <a:xfrm>
          <a:off x="1418810" y="53603"/>
          <a:ext cx="5180307" cy="1072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Monoalphabetic- the shifting of letters to rearrange an alphabet for a message</a:t>
          </a:r>
          <a:endParaRPr lang="en-US" sz="2300" kern="1200" dirty="0"/>
        </a:p>
      </dsp:txBody>
      <dsp:txXfrm>
        <a:off x="1418810" y="53603"/>
        <a:ext cx="5180307" cy="1072070"/>
      </dsp:txXfrm>
    </dsp:sp>
    <dsp:sp modelId="{BEA70F0B-28C1-4DED-BD44-5D6E5DB3630C}">
      <dsp:nvSpPr>
        <dsp:cNvPr id="0" name=""/>
        <dsp:cNvSpPr/>
      </dsp:nvSpPr>
      <dsp:spPr>
        <a:xfrm>
          <a:off x="1319823" y="1125674"/>
          <a:ext cx="52792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4886C-C1F0-4DF1-B6E9-557F68409C81}">
      <dsp:nvSpPr>
        <dsp:cNvPr id="0" name=""/>
        <dsp:cNvSpPr/>
      </dsp:nvSpPr>
      <dsp:spPr>
        <a:xfrm>
          <a:off x="1418810" y="1179277"/>
          <a:ext cx="5180307" cy="1072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Polyalphabetic- the same as monoalphabetic but the cipher would change mid-cipher</a:t>
          </a:r>
          <a:endParaRPr lang="en-US" sz="2300" kern="1200" dirty="0"/>
        </a:p>
      </dsp:txBody>
      <dsp:txXfrm>
        <a:off x="1418810" y="1179277"/>
        <a:ext cx="5180307" cy="1072070"/>
      </dsp:txXfrm>
    </dsp:sp>
    <dsp:sp modelId="{893FB742-C4CA-4650-AA30-152C8E0ECF28}">
      <dsp:nvSpPr>
        <dsp:cNvPr id="0" name=""/>
        <dsp:cNvSpPr/>
      </dsp:nvSpPr>
      <dsp:spPr>
        <a:xfrm>
          <a:off x="1319823" y="2251348"/>
          <a:ext cx="52792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2AC5C-5941-4C70-B4D2-0747820237E1}">
      <dsp:nvSpPr>
        <dsp:cNvPr id="0" name=""/>
        <dsp:cNvSpPr/>
      </dsp:nvSpPr>
      <dsp:spPr>
        <a:xfrm>
          <a:off x="1418810" y="2304951"/>
          <a:ext cx="5180307" cy="1072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Transposition- shifting the existing plaintext around to create a permutation of the current plaintext.</a:t>
          </a:r>
          <a:endParaRPr lang="en-US" sz="2300" kern="1200" dirty="0"/>
        </a:p>
      </dsp:txBody>
      <dsp:txXfrm>
        <a:off x="1418810" y="2304951"/>
        <a:ext cx="5180307" cy="1072070"/>
      </dsp:txXfrm>
    </dsp:sp>
    <dsp:sp modelId="{5689E04B-C3A4-4454-A908-120E71C79E19}">
      <dsp:nvSpPr>
        <dsp:cNvPr id="0" name=""/>
        <dsp:cNvSpPr/>
      </dsp:nvSpPr>
      <dsp:spPr>
        <a:xfrm>
          <a:off x="1319823" y="3377022"/>
          <a:ext cx="52792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chkni.co.uk/php/crypta/freq.php" TargetMode="External"/><Relationship Id="rId4" Type="http://schemas.openxmlformats.org/officeDocument/2006/relationships/hyperlink" Target="http://www.stealthcopter.com/blog/2010/01/python-cryptography-decoding-a-caesar-shift-frequency-analysi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iphermachines.com/types.html#mon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n-lt"/>
              </a:rPr>
              <a:t>CRPYTOGRAPHY</a:t>
            </a:r>
            <a:endParaRPr lang="en-US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05243" y="3695700"/>
            <a:ext cx="3133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Keinan</a:t>
            </a:r>
            <a:r>
              <a:rPr lang="en-US" dirty="0" smtClean="0"/>
              <a:t> Balsam &amp; Dillon Monday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key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01115"/>
            <a:ext cx="9905999" cy="3541714"/>
          </a:xfrm>
        </p:spPr>
        <p:txBody>
          <a:bodyPr/>
          <a:lstStyle/>
          <a:p>
            <a:r>
              <a:rPr lang="en-US" dirty="0" smtClean="0"/>
              <a:t>The key to encrypt and decrypt are the same.</a:t>
            </a:r>
          </a:p>
          <a:p>
            <a:r>
              <a:rPr lang="en-US" dirty="0" smtClean="0"/>
              <a:t>The disadvantage is that everyone involved needs a key which creates problems in distribution and keeping the keys secret</a:t>
            </a:r>
          </a:p>
          <a:p>
            <a:pPr lvl="1"/>
            <a:r>
              <a:rPr lang="en-US" dirty="0" smtClean="0"/>
              <a:t>You can’t send an encrypted key and expect the receiver to understand</a:t>
            </a:r>
          </a:p>
          <a:p>
            <a:pPr lvl="1"/>
            <a:r>
              <a:rPr lang="en-US" dirty="0" smtClean="0"/>
              <a:t>You can’t send an unencrypted key and risk exposing future transfer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61" y="4886138"/>
            <a:ext cx="2019487" cy="2019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214" y="4933764"/>
            <a:ext cx="1924236" cy="1924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96" y="4601624"/>
            <a:ext cx="5726018" cy="22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Asymmetric key 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one key for both, like the private key algorithms, there are separate keys for encryption and decryption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01" y="3255771"/>
            <a:ext cx="4800820" cy="33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Trusted platform Module (TPM)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Secures hardware by integrating cryptographic keys</a:t>
            </a:r>
          </a:p>
          <a:p>
            <a:r>
              <a:rPr lang="en-US" dirty="0" smtClean="0"/>
              <a:t>Encrypts using cryptographic hash functions which are almost impossible to invert</a:t>
            </a:r>
          </a:p>
          <a:p>
            <a:r>
              <a:rPr lang="en-US" dirty="0" smtClean="0"/>
              <a:t>Uses include disk encryption, password protection and platform </a:t>
            </a:r>
            <a:r>
              <a:rPr lang="en-US" dirty="0" err="1" smtClean="0"/>
              <a:t>intergrity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79" y="4642794"/>
            <a:ext cx="25812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7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Shell (</a:t>
            </a:r>
            <a:r>
              <a:rPr lang="en-US" dirty="0" err="1" smtClean="0"/>
              <a:t>ssh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6"/>
            <a:ext cx="5818187" cy="4037013"/>
          </a:xfrm>
        </p:spPr>
        <p:txBody>
          <a:bodyPr/>
          <a:lstStyle/>
          <a:p>
            <a:r>
              <a:rPr lang="en-US" dirty="0" smtClean="0"/>
              <a:t>Network protocol allowing for remote login</a:t>
            </a:r>
          </a:p>
          <a:p>
            <a:r>
              <a:rPr lang="en-US" dirty="0" smtClean="0"/>
              <a:t>Provides a secure channel over unsecured networks</a:t>
            </a:r>
          </a:p>
          <a:p>
            <a:r>
              <a:rPr lang="en-US" dirty="0" smtClean="0"/>
              <a:t>Used to log into remote servers and execute commands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262" y="2097088"/>
            <a:ext cx="4025925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1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66143"/>
            <a:ext cx="9905998" cy="1478570"/>
          </a:xfrm>
        </p:spPr>
        <p:txBody>
          <a:bodyPr/>
          <a:lstStyle/>
          <a:p>
            <a:r>
              <a:rPr lang="en-US" dirty="0" smtClean="0"/>
              <a:t>Frequency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27113" y="2238375"/>
            <a:ext cx="6040438" cy="355282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There is a specific frequency of use for each character in the English language</a:t>
            </a:r>
          </a:p>
          <a:p>
            <a:r>
              <a:rPr lang="en-US" dirty="0" smtClean="0"/>
              <a:t> Code breakers have used this to their advantage (looking at distributions and guessing at the encryption alphabet)</a:t>
            </a:r>
          </a:p>
          <a:p>
            <a:pPr lvl="1"/>
            <a:r>
              <a:rPr lang="en-US" dirty="0" smtClean="0"/>
              <a:t>Works best for long messages and Monoalphabetic encryptions</a:t>
            </a:r>
          </a:p>
          <a:p>
            <a:r>
              <a:rPr lang="en-US" dirty="0" smtClean="0"/>
              <a:t>First found by Arabic mathematician Abu al-</a:t>
            </a:r>
            <a:r>
              <a:rPr lang="en-US" dirty="0" err="1" smtClean="0"/>
              <a:t>Kindi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1" y="2066925"/>
            <a:ext cx="4413390" cy="2691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91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ciphermachines.com/types.html#mono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www.richkni.co.uk/php/crypta/freq.php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http://www.stealthcopter.com/blog/2010/01/python-cryptography-decoding-a-caesar-shift-frequency-analysis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2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Exactly?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Writing or solving codes</a:t>
            </a:r>
            <a:endParaRPr lang="en-US" dirty="0"/>
          </a:p>
          <a:p>
            <a:r>
              <a:rPr lang="en-US" i="1" dirty="0" smtClean="0"/>
              <a:t>Origin is </a:t>
            </a:r>
            <a:r>
              <a:rPr lang="en-US" i="1" dirty="0"/>
              <a:t>G</a:t>
            </a:r>
            <a:r>
              <a:rPr lang="en-US" i="1" dirty="0" smtClean="0"/>
              <a:t>reek: </a:t>
            </a:r>
          </a:p>
          <a:p>
            <a:r>
              <a:rPr lang="en-US" i="1" dirty="0" err="1" smtClean="0"/>
              <a:t>Kryptós</a:t>
            </a:r>
            <a:r>
              <a:rPr lang="en-US" i="1" dirty="0" smtClean="0"/>
              <a:t>- meaning “hidden or secret”</a:t>
            </a:r>
          </a:p>
          <a:p>
            <a:r>
              <a:rPr lang="en-US" i="1" dirty="0" err="1"/>
              <a:t>G</a:t>
            </a:r>
            <a:r>
              <a:rPr lang="en-US" i="1" dirty="0" err="1" smtClean="0"/>
              <a:t>raphein</a:t>
            </a:r>
            <a:r>
              <a:rPr lang="en-US" i="1" dirty="0" smtClean="0"/>
              <a:t>- meaning “writing”</a:t>
            </a:r>
          </a:p>
          <a:p>
            <a:r>
              <a:rPr lang="en-US" i="1" dirty="0" smtClean="0"/>
              <a:t>Literally – “hidden or secret writing”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820" y="1912063"/>
            <a:ext cx="4853674" cy="36072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4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old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oldest form of cryptography is simply the writing out of a message	</a:t>
            </a:r>
          </a:p>
          <a:p>
            <a:pPr lvl="1"/>
            <a:r>
              <a:rPr lang="en-US" dirty="0" smtClean="0"/>
              <a:t>Times of poor literacy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Greeks had the idea to wrap a tape around a stick and write the message across it.</a:t>
            </a:r>
          </a:p>
          <a:p>
            <a:pPr lvl="1"/>
            <a:r>
              <a:rPr lang="en-US" dirty="0" smtClean="0"/>
              <a:t>When unwound the text would be meaningless </a:t>
            </a:r>
          </a:p>
          <a:p>
            <a:pPr lvl="1"/>
            <a:r>
              <a:rPr lang="en-US" dirty="0" smtClean="0"/>
              <a:t>Receiver had stick of same diameter</a:t>
            </a:r>
            <a:endParaRPr lang="en-US" dirty="0"/>
          </a:p>
        </p:txBody>
      </p:sp>
      <p:pic>
        <p:nvPicPr>
          <p:cNvPr id="1026" name="Picture 2" descr="https://upload.wikimedia.org/wikipedia/commons/5/51/Skyt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3818663"/>
            <a:ext cx="5003800" cy="285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730249"/>
            <a:ext cx="5954876" cy="823318"/>
          </a:xfrm>
        </p:spPr>
        <p:txBody>
          <a:bodyPr/>
          <a:lstStyle/>
          <a:p>
            <a:r>
              <a:rPr lang="en-US" dirty="0" smtClean="0"/>
              <a:t>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424112" y="1739900"/>
            <a:ext cx="6214091" cy="12370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cipher is an algorithm (process or method) used to encrypt or encipher</a:t>
            </a:r>
            <a:r>
              <a:rPr lang="en-US" sz="2400" dirty="0"/>
              <a:t>.</a:t>
            </a:r>
            <a:endParaRPr lang="en-US" sz="2400" dirty="0" smtClean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4998336"/>
              </p:ext>
            </p:extLst>
          </p:nvPr>
        </p:nvGraphicFramePr>
        <p:xfrm>
          <a:off x="2424112" y="2952921"/>
          <a:ext cx="6599118" cy="3430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34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026" y="162991"/>
            <a:ext cx="6765273" cy="11049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Caesar cipher -Monoalphabetic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12800" y="1371600"/>
            <a:ext cx="5892799" cy="50291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One of the first ciphers was very simple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Despite being easy to crack, it remained</a:t>
            </a:r>
            <a:r>
              <a:rPr lang="en-US" sz="1800" dirty="0"/>
              <a:t> </a:t>
            </a:r>
            <a:r>
              <a:rPr lang="en-US" sz="1800" dirty="0" smtClean="0"/>
              <a:t>in use for a long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Preformed by shifting the letters based on a number or code word.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Julius Caesar used a shift of three. 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Could also use a keyword to pull those letters from their sequential position and place them at the beginning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 vigenere </a:t>
            </a:r>
            <a:r>
              <a:rPr lang="en-US" sz="1800" dirty="0"/>
              <a:t>cipher </a:t>
            </a:r>
            <a:r>
              <a:rPr lang="en-US" sz="1800" dirty="0" smtClean="0"/>
              <a:t>is a more complex form of the Caesar cipher.</a:t>
            </a: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Uses several Caesar ciphers in correspondence with a keyword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985545" y="1765300"/>
            <a:ext cx="4126956" cy="3757916"/>
            <a:chOff x="6210844" y="1429543"/>
            <a:chExt cx="4961895" cy="44270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844" y="3257798"/>
              <a:ext cx="4961895" cy="25987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844" y="1429543"/>
              <a:ext cx="1828255" cy="18282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9099" y="1429543"/>
              <a:ext cx="3133640" cy="18291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9928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Alberti</a:t>
            </a:r>
            <a:r>
              <a:rPr lang="en-US" b="1" dirty="0"/>
              <a:t> </a:t>
            </a:r>
            <a:r>
              <a:rPr lang="en-US" b="1" dirty="0" smtClean="0"/>
              <a:t>Cipher - Polyalphabetic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783388" cy="3541714"/>
          </a:xfrm>
        </p:spPr>
        <p:txBody>
          <a:bodyPr>
            <a:normAutofit/>
          </a:bodyPr>
          <a:lstStyle/>
          <a:p>
            <a:r>
              <a:rPr lang="en-US" dirty="0" err="1"/>
              <a:t>Alberti</a:t>
            </a:r>
            <a:r>
              <a:rPr lang="en-US" dirty="0"/>
              <a:t> was known as “The Father of Western </a:t>
            </a:r>
            <a:r>
              <a:rPr lang="en-US" dirty="0" smtClean="0"/>
              <a:t>Cryptology”</a:t>
            </a:r>
          </a:p>
          <a:p>
            <a:r>
              <a:rPr lang="en-US" dirty="0" smtClean="0"/>
              <a:t>Wrote the alphabet on two free spinning disks</a:t>
            </a:r>
          </a:p>
          <a:p>
            <a:r>
              <a:rPr lang="en-US" dirty="0" smtClean="0"/>
              <a:t>Shifted the inner disk a decided amount every so many words or letters</a:t>
            </a:r>
          </a:p>
          <a:p>
            <a:pPr lvl="1"/>
            <a:r>
              <a:rPr lang="en-US" dirty="0" smtClean="0"/>
              <a:t>Effectiveness of frequency analysis limited</a:t>
            </a:r>
          </a:p>
          <a:p>
            <a:pPr lvl="1"/>
            <a:r>
              <a:rPr lang="en-US" dirty="0" smtClean="0"/>
              <a:t>Used from 1466 all the way up to the civil war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147" y="1730913"/>
            <a:ext cx="3048264" cy="40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6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038225"/>
            <a:ext cx="4231217" cy="1249360"/>
          </a:xfrm>
        </p:spPr>
        <p:txBody>
          <a:bodyPr/>
          <a:lstStyle/>
          <a:p>
            <a:r>
              <a:rPr lang="en-US" dirty="0" smtClean="0"/>
              <a:t>Rail fence cipher -Transposition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Write each letter (or number) in a new column going down one row. When you reach the bottom, go back up.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cipher text is taken from each row (top down)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This is a good example of a transposition cipher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Ealisy</a:t>
            </a:r>
            <a:r>
              <a:rPr lang="en-US" dirty="0" smtClean="0"/>
              <a:t> broken by hand due to small number of “rails”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676524"/>
            <a:ext cx="4319395" cy="201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2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Entering the machine 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World War II gave rise to some interesting</a:t>
            </a:r>
          </a:p>
          <a:p>
            <a:pPr marL="0" indent="0">
              <a:buNone/>
            </a:pPr>
            <a:r>
              <a:rPr lang="en-US" dirty="0" smtClean="0"/>
              <a:t> mechanical ciphers including the Lorenz cipher (right)</a:t>
            </a:r>
          </a:p>
          <a:p>
            <a:pPr marL="0" indent="0">
              <a:buNone/>
            </a:pPr>
            <a:r>
              <a:rPr lang="en-US" dirty="0" smtClean="0"/>
              <a:t>And the enigma machine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Most of theses were called </a:t>
            </a:r>
          </a:p>
          <a:p>
            <a:pPr marL="0" indent="0">
              <a:buNone/>
            </a:pPr>
            <a:r>
              <a:rPr lang="en-US" smtClean="0"/>
              <a:t>Rotor </a:t>
            </a:r>
            <a:r>
              <a:rPr lang="en-US" smtClean="0"/>
              <a:t>machines, </a:t>
            </a:r>
            <a:r>
              <a:rPr lang="en-US" dirty="0" smtClean="0"/>
              <a:t>as they created </a:t>
            </a:r>
          </a:p>
          <a:p>
            <a:pPr marL="0" indent="0">
              <a:buNone/>
            </a:pPr>
            <a:r>
              <a:rPr lang="en-US" dirty="0" smtClean="0"/>
              <a:t>Polyalphabetic ciphers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1" y="3514822"/>
            <a:ext cx="2782890" cy="3343178"/>
          </a:xfrm>
          <a:prstGeom prst="rect">
            <a:avLst/>
          </a:prstGeom>
        </p:spPr>
      </p:pic>
      <p:pic>
        <p:nvPicPr>
          <p:cNvPr id="2050" name="Picture 2" descr="https://pbs.twimg.com/media/BSRohNGIAAAYX1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490" y="3519490"/>
            <a:ext cx="3338510" cy="33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15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4" y="685800"/>
            <a:ext cx="3856037" cy="792160"/>
          </a:xfrm>
        </p:spPr>
        <p:txBody>
          <a:bodyPr/>
          <a:lstStyle/>
          <a:p>
            <a:r>
              <a:rPr lang="en-US" dirty="0" smtClean="0"/>
              <a:t>Modern 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685800"/>
            <a:ext cx="5891209" cy="5105400"/>
          </a:xfrm>
        </p:spPr>
        <p:txBody>
          <a:bodyPr/>
          <a:lstStyle/>
          <a:p>
            <a:r>
              <a:rPr lang="en-US" dirty="0" smtClean="0"/>
              <a:t>The advent of computers created both the necessity and means for increasingly complex methods of encryption.</a:t>
            </a:r>
          </a:p>
          <a:p>
            <a:r>
              <a:rPr lang="en-US" dirty="0" smtClean="0"/>
              <a:t>There are two main methods of computer encryption</a:t>
            </a:r>
          </a:p>
          <a:p>
            <a:pPr lvl="1"/>
            <a:r>
              <a:rPr lang="en-US" dirty="0" smtClean="0"/>
              <a:t>Symmetric and asymmetric key algorithms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04" y="1498595"/>
            <a:ext cx="3856037" cy="39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2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504</TotalTime>
  <Words>619</Words>
  <Application>Microsoft Macintosh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CRPYTOGRAPHY</vt:lpstr>
      <vt:lpstr>WHAT IS IT Exactly?</vt:lpstr>
      <vt:lpstr>Its old </vt:lpstr>
      <vt:lpstr>ciphers</vt:lpstr>
      <vt:lpstr>Caesar cipher -Monoalphabetic</vt:lpstr>
      <vt:lpstr>Alberti Cipher - Polyalphabetic</vt:lpstr>
      <vt:lpstr>Rail fence cipher -Transposition</vt:lpstr>
      <vt:lpstr>Entering the machine age</vt:lpstr>
      <vt:lpstr>Modern ciphers</vt:lpstr>
      <vt:lpstr>Symmetric key algorithms</vt:lpstr>
      <vt:lpstr> Asymmetric key cryptography</vt:lpstr>
      <vt:lpstr>Trusted platform Module (TPM)</vt:lpstr>
      <vt:lpstr>Secure Shell (ssh)</vt:lpstr>
      <vt:lpstr>Frequency analysis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CRPYTOGRAPHY</dc:title>
  <dc:creator>Dillon Monday</dc:creator>
  <cp:lastModifiedBy>Keinan Balsam</cp:lastModifiedBy>
  <cp:revision>44</cp:revision>
  <dcterms:created xsi:type="dcterms:W3CDTF">2015-11-17T23:49:29Z</dcterms:created>
  <dcterms:modified xsi:type="dcterms:W3CDTF">2015-12-01T02:38:06Z</dcterms:modified>
</cp:coreProperties>
</file>